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87" r:id="rId13"/>
    <p:sldId id="281" r:id="rId14"/>
    <p:sldId id="266" r:id="rId15"/>
    <p:sldId id="268" r:id="rId16"/>
    <p:sldId id="269" r:id="rId17"/>
    <p:sldId id="270" r:id="rId18"/>
    <p:sldId id="286" r:id="rId19"/>
    <p:sldId id="272" r:id="rId20"/>
    <p:sldId id="273" r:id="rId21"/>
    <p:sldId id="274" r:id="rId22"/>
    <p:sldId id="275" r:id="rId23"/>
    <p:sldId id="282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2304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 noProof="0" dirty="0"/>
            <a:t>Design de Mecanismos</a:t>
          </a:r>
          <a:endParaRPr lang="pt-BR" noProof="0" dirty="0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 noProof="0" dirty="0"/>
            <a:t>Design de estrutura física</a:t>
          </a:r>
          <a:endParaRPr lang="pt-BR" noProof="0" dirty="0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 noProof="0" dirty="0"/>
            <a:t>Seleção de materiais</a:t>
          </a:r>
          <a:endParaRPr lang="pt-BR" noProof="0" dirty="0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 noProof="0" dirty="0"/>
            <a:t>Design de sistemas de movimento (por exemplo, rodas, pernas, braços)</a:t>
          </a:r>
          <a:endParaRPr lang="pt-BR" noProof="0" dirty="0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 noProof="0" dirty="0"/>
            <a:t>Eletrônica Embarcada</a:t>
          </a:r>
          <a:endParaRPr lang="pt-BR" noProof="0" dirty="0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 noProof="0" dirty="0"/>
            <a:t>Design de circuitos</a:t>
          </a:r>
          <a:endParaRPr lang="pt-BR" noProof="0" dirty="0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 noProof="0" dirty="0"/>
            <a:t>Seleção de componentes eletrônicos</a:t>
          </a:r>
          <a:endParaRPr lang="pt-BR" noProof="0" dirty="0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 noProof="0" dirty="0"/>
            <a:t>Integração de sistemas</a:t>
          </a:r>
          <a:endParaRPr lang="pt-BR" noProof="0" dirty="0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 noProof="0" dirty="0"/>
            <a:t>Computação e Redes</a:t>
          </a:r>
          <a:endParaRPr lang="pt-BR" noProof="0" dirty="0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 noProof="0" dirty="0"/>
            <a:t>Processadores e microcontroladores</a:t>
          </a:r>
          <a:endParaRPr lang="pt-BR" noProof="0" dirty="0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 noProof="0" dirty="0"/>
            <a:t>Redes de comunicação e protocolos</a:t>
          </a:r>
          <a:endParaRPr lang="pt-BR" noProof="0" dirty="0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 noProof="0" dirty="0"/>
            <a:t>Sistemas operacionais e software embarcado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/>
            <a:t>Atuadores (por exemplo, motores, servos)</a:t>
          </a:r>
          <a:endParaRPr lang="pt-BR" noProof="0" dirty="0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 noProof="0" dirty="0"/>
            <a:t>Teoria de controle</a:t>
          </a:r>
          <a:endParaRPr lang="pt-BR" noProof="0" dirty="0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 noProof="0" dirty="0"/>
            <a:t>Algoritmos de controle (por exemplo, PID)</a:t>
          </a:r>
          <a:endParaRPr lang="pt-BR" noProof="0" dirty="0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 noProof="0" dirty="0"/>
            <a:t>Controle em tempo real</a:t>
          </a:r>
          <a:endParaRPr lang="pt-BR" noProof="0" dirty="0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/>
            <a:t>Aprendizado de máquina e IA para seleção de ações</a:t>
          </a:r>
          <a:endParaRPr lang="pt-BR" noProof="0" dirty="0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 noProof="0" dirty="0"/>
            <a:t>Interação Humano-Robô</a:t>
          </a:r>
          <a:endParaRPr lang="pt-BR" noProof="0" dirty="0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 noProof="0" dirty="0"/>
            <a:t>Design de interface do usuário</a:t>
          </a:r>
          <a:endParaRPr lang="pt-BR" noProof="0" dirty="0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 noProof="0" dirty="0"/>
            <a:t>Comunicação homem-máquina</a:t>
          </a:r>
          <a:endParaRPr lang="pt-BR" noProof="0" dirty="0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noProof="0" dirty="0"/>
            <a:t>Segurança na interação com humanos</a:t>
          </a:r>
          <a:endParaRPr lang="pt-BR" noProof="0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estrutura física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de materiais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sistemas de movimento (por exemplo, rodas, pernas, braços)</a:t>
          </a:r>
          <a:endParaRPr lang="pt-BR" sz="800" kern="1200" noProof="0" dirty="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Design de Mecanismos</a:t>
          </a:r>
          <a:endParaRPr lang="pt-BR" sz="1600" kern="1200" noProof="0" dirty="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circuitos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de componentes eletrônicos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Integração de sistemas</a:t>
          </a:r>
          <a:endParaRPr lang="pt-BR" sz="800" kern="1200" noProof="0" dirty="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Eletrônica Embarcada</a:t>
          </a:r>
          <a:endParaRPr lang="pt-BR" sz="1600" kern="1200" noProof="0" dirty="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Processadores e microcontroladores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Redes de comunicação e protocolos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Sistemas operacionais e software embarcado</a:t>
          </a:r>
          <a:endParaRPr lang="pt-BR" sz="800" kern="1200" noProof="0" dirty="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Computação e Redes</a:t>
          </a:r>
          <a:endParaRPr lang="pt-BR" sz="1600" kern="1200" noProof="0" dirty="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e integração de sensores (por exemplo, sensores de distância, sensores de temperatura)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Atuadores (por exemplo, motores, servos)</a:t>
          </a:r>
          <a:endParaRPr lang="pt-BR" sz="800" kern="1200" noProof="0" dirty="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Sensores e Atuadores</a:t>
          </a:r>
          <a:endParaRPr lang="pt-BR" sz="1600" kern="1200" noProof="0" dirty="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Teoria de controle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Algoritmos de controle (por exemplo, PID)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Controle em tempo real</a:t>
          </a:r>
          <a:endParaRPr lang="pt-BR" sz="800" kern="1200" noProof="0" dirty="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Controle</a:t>
          </a:r>
          <a:endParaRPr lang="pt-BR" sz="1600" kern="1200" noProof="0" dirty="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Algoritmos de planejamento de trajetória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Tomada de decisão autônoma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Aprendizado de máquina e IA para seleção de ações</a:t>
          </a:r>
          <a:endParaRPr lang="pt-BR" sz="800" kern="1200" noProof="0" dirty="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Planejamento e Seleção de Ações</a:t>
          </a:r>
          <a:endParaRPr lang="pt-BR" sz="1600" kern="1200" noProof="0" dirty="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Processamento de imagem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Reconhecimento de objetos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Navegação baseada em visão</a:t>
          </a:r>
          <a:endParaRPr lang="pt-BR" sz="800" kern="1200" noProof="0" dirty="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Visão Robótica</a:t>
          </a:r>
          <a:endParaRPr lang="pt-BR" sz="1600" kern="1200" noProof="0" dirty="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interface do usuário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Comunicação homem-máquina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Segurança na interação com humanos</a:t>
          </a:r>
          <a:endParaRPr lang="pt-BR" sz="800" kern="1200" noProof="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Interação Humano-Robô</a:t>
          </a:r>
          <a:endParaRPr lang="pt-BR" sz="1600" kern="1200" noProof="0" dirty="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Seleção e integração de sensores (por exemplo, sensores de distância, sensores de temperatura)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Sensores e Atuadores</a:t>
          </a:r>
          <a:endParaRPr lang="pt-BR" sz="2800" kern="1200" noProof="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Controle</a:t>
          </a:r>
          <a:endParaRPr lang="pt-BR" sz="2800" kern="1200" noProof="0" dirty="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planejamento de trajetória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Tomada de decisão autônoma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Planejamento e Seleção de Ações</a:t>
          </a:r>
          <a:endParaRPr lang="pt-BR" sz="2800" kern="1200" noProof="0" dirty="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Processamento de imagem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Reconhecimento de objetos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Navegação baseada em visão</a:t>
          </a:r>
          <a:endParaRPr lang="pt-BR" sz="1600" kern="1200" noProof="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Visão Robótica</a:t>
          </a:r>
          <a:endParaRPr lang="pt-BR" sz="2800" kern="1200" noProof="0" dirty="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30/01/2026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30/01/2026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30/01/2026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30/01/2026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30/01/2026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30-Jan-26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30/01/2026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newseurope.com/news/uv-laden-disinfection-robots-clean-hospital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nav2.org/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life.insper-comp.com.br/aulas/buscando-ajuda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insper.github.io/robotica-computacional/modulos/01-intro/atividades/guias-infra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RWAW8rJyiU" TargetMode="External"/><Relationship Id="rId2" Type="http://schemas.openxmlformats.org/officeDocument/2006/relationships/hyperlink" Target="https://insper.github.io/robotica-computaciona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nsper.github.io/robotica-computacional/modulos/01-intro/atividades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noProof="0" dirty="0">
                <a:latin typeface="Verdana"/>
                <a:cs typeface="Verdana"/>
              </a:rPr>
              <a:t>Robótica Computacional</a:t>
            </a:r>
          </a:p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noProof="0" dirty="0"/>
              <a:t>Sensores de um Carro Autônomo</a:t>
            </a:r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Lidar</a:t>
            </a:r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2E9BF9E-10BA-D294-BE38-3E5933963DF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2400568" name="Title 1">
            <a:extLst>
              <a:ext uri="{FF2B5EF4-FFF2-40B4-BE49-F238E27FC236}">
                <a16:creationId xmlns:a16="http://schemas.microsoft.com/office/drawing/2014/main" id="{6D1F4DA7-4AFB-DA61-A7BE-4C1B2C975DA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pt-BR" noProof="0" dirty="0"/>
              <a:t>Aplicações de ROS 2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AB45C7F5-0B3F-8B7E-3C29-8030C4305E1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57225" y="1556792"/>
            <a:ext cx="6455229" cy="45365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b="1" dirty="0"/>
              <a:t>Hospitais:</a:t>
            </a:r>
            <a:r>
              <a:rPr lang="pt-BR" dirty="0"/>
              <a:t> Robôs fazem entregas de medicamentos, amostras, refeições e materiais e desinfecionam partes do hospital, enquanto estão navegando por corredores e operando em múltiplos andares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b="1" dirty="0"/>
              <a:t>Armazéns / centros de distribuição: </a:t>
            </a:r>
            <a:r>
              <a:rPr lang="pt-BR" dirty="0"/>
              <a:t>Robôs realizam transporte ponto-a-ponto, abastecimento de estações de </a:t>
            </a:r>
            <a:r>
              <a:rPr lang="pt-BR" dirty="0" err="1"/>
              <a:t>picking</a:t>
            </a:r>
            <a:r>
              <a:rPr lang="pt-BR" dirty="0"/>
              <a:t> e reposição, com navegação autônoma e desvio de obstáculos como base.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b="1" dirty="0"/>
              <a:t>Agricultura (inspeção e pulverização com drones): </a:t>
            </a:r>
            <a:r>
              <a:rPr lang="pt-BR" dirty="0"/>
              <a:t>Drones executam missões de campo (voos em rotas, inspeção, mapeamento e pulverização).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pt-BR" noProof="0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10365FB-EC97-DAFA-0492-1D36470E625B}"/>
              </a:ext>
            </a:extLst>
          </p:cNvPr>
          <p:cNvGrpSpPr/>
          <p:nvPr/>
        </p:nvGrpSpPr>
        <p:grpSpPr bwMode="auto">
          <a:xfrm>
            <a:off x="7416701" y="1556792"/>
            <a:ext cx="1631323" cy="1514800"/>
            <a:chOff x="229371" y="0"/>
            <a:chExt cx="2720387" cy="252607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AF18EAA-EC67-D840-31A8-A82CCFF5B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9374B6D-E3DC-0792-D3F9-218F2965BDFA}"/>
                </a:ext>
              </a:extLst>
            </p:cNvPr>
            <p:cNvSpPr txBox="1"/>
            <p:nvPr/>
          </p:nvSpPr>
          <p:spPr bwMode="auto">
            <a:xfrm>
              <a:off x="1129331" y="1902158"/>
              <a:ext cx="757999" cy="623916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pt-BR" u="sng" noProof="0" dirty="0" err="1">
                  <a:hlinkClick r:id="rId3" tooltip="https://www.eenewseurope.com/news/uv-laden-disinfection-robots-clean-hospitals"/>
                </a:rPr>
                <a:t>ref</a:t>
              </a:r>
              <a:endParaRPr lang="pt-BR" noProof="0" dirty="0"/>
            </a:p>
          </p:txBody>
        </p:sp>
      </p:grpSp>
      <p:pic>
        <p:nvPicPr>
          <p:cNvPr id="7" name="Imagem 6" descr="Uma imagem contendo no interior, comida, mesa, balcão&#10;&#10;O conteúdo gerado por IA pode estar incorreto.">
            <a:extLst>
              <a:ext uri="{FF2B5EF4-FFF2-40B4-BE49-F238E27FC236}">
                <a16:creationId xmlns:a16="http://schemas.microsoft.com/office/drawing/2014/main" id="{24CC8C66-48C5-265C-FE94-BDB036912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799" y="3148530"/>
            <a:ext cx="1908363" cy="106372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986CFCC-DA48-AB0C-07C1-C6CCDECF0F4D}"/>
              </a:ext>
            </a:extLst>
          </p:cNvPr>
          <p:cNvSpPr txBox="1"/>
          <p:nvPr/>
        </p:nvSpPr>
        <p:spPr>
          <a:xfrm>
            <a:off x="7945420" y="4212251"/>
            <a:ext cx="573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u="sng" noProof="0" dirty="0" err="1">
                <a:hlinkClick r:id="rId5" tooltip="https://www.eenewseurope.com/news/uv-laden-disinfection-robots-clean-hospitals"/>
              </a:rPr>
              <a:t>ref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928AFEC-7AC7-1934-3422-791A2CAA7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004048" y="5132410"/>
            <a:ext cx="2677899" cy="14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9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noProof="0" dirty="0"/>
              <a:t>Robótica Computacional</a:t>
            </a:r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pt-BR" noProof="0" smtClean="0"/>
              <a:pPr>
                <a:spcAft>
                  <a:spcPts val="450"/>
                </a:spcAft>
                <a:defRPr/>
              </a:pPr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Visão Geral do Semestre</a:t>
            </a:r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Básico de visão e ROS</a:t>
            </a:r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APS - Verificação do aprendizado</a:t>
            </a:r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AI (ROS 2 Básico e Visão)</a:t>
            </a:r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Projeto: missão robótica</a:t>
            </a:r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AF (ROS 2)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Combinando recursos (tutoriais, códigos de exemplo, </a:t>
            </a:r>
            <a:r>
              <a:rPr lang="pt-BR" noProof="0" dirty="0" err="1"/>
              <a:t>etc</a:t>
            </a:r>
            <a:r>
              <a:rPr lang="pt-BR" noProof="0" dirty="0"/>
              <a:t>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Atividades de sala (desafios após alguma expositiva, completar um roteiro guiado, não obrigatórias mas úteis para aprender)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APS (atividade focada em praticar algum conceito já visto em sala)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Projeto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Intermediária – AI (30%)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Final - AF (30%)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Projetos (20%)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APS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Com Robô: Em duplas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noProof="0" dirty="0"/>
              <a:t>Sem Robô: Individual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Substitutiva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Delta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https://insper.github.io/robotica-computacional/criterios/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9E0CBE2-05A6-AB30-CA23-0C6745BDD19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6D28-FE05-8C1B-1DAD-FACF140358C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Buscando Ajuda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2224-C049-6568-A11A-C3CF57446F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331125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Durante aulas Studio, utilizamos lista de duvidas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Os alunos serão atendidos na ordem da lista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Para reduzir o tempo de espera, antes de colocar o nome na lista o aluno deve: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Explicar o problema para sua dupla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Tentar procurar a solução online</a:t>
            </a:r>
          </a:p>
          <a:p>
            <a:pPr marL="1714500" lvl="3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REF: </a:t>
            </a:r>
            <a:r>
              <a:rPr lang="pt-BR" sz="2000" noProof="0" dirty="0">
                <a:hlinkClick r:id="rId2"/>
              </a:rPr>
              <a:t>link</a:t>
            </a:r>
            <a:endParaRPr lang="pt-BR" sz="20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C4928-0406-3D7A-7F11-8F79B214B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AE02DE-E9A7-0467-043F-BC920067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789040"/>
            <a:ext cx="2627870" cy="25634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C378D6-CEAF-F68F-ED54-069F33F0B524}"/>
              </a:ext>
            </a:extLst>
          </p:cNvPr>
          <p:cNvSpPr txBox="1">
            <a:spLocks/>
          </p:cNvSpPr>
          <p:nvPr/>
        </p:nvSpPr>
        <p:spPr bwMode="auto">
          <a:xfrm>
            <a:off x="161925" y="4005064"/>
            <a:ext cx="8029575" cy="537210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>
            <a:lvl1pPr marL="0" indent="0" algn="l" defTabSz="914400"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1pPr>
            <a:lvl2pPr marL="742950" indent="-28575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2pPr>
            <a:lvl3pPr marL="1143000" indent="-228600" algn="l" defTabSz="91440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3pPr>
            <a:lvl4pPr marL="1600200" indent="-22860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4pPr>
            <a:lvl5pPr marL="2057400" indent="-228600" algn="l" defTabSz="914400">
              <a:spcBef>
                <a:spcPts val="0"/>
              </a:spcBef>
              <a:buFont typeface="Arial"/>
              <a:buChar char="»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lnSpc>
                <a:spcPct val="150000"/>
              </a:lnSpc>
              <a:buNone/>
              <a:defRPr/>
            </a:pPr>
            <a:endParaRPr lang="pt-BR" sz="2000" noProof="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5C2950-9CC0-0B13-2386-B7155ABAB2FE}"/>
              </a:ext>
            </a:extLst>
          </p:cNvPr>
          <p:cNvSpPr txBox="1"/>
          <p:nvPr/>
        </p:nvSpPr>
        <p:spPr>
          <a:xfrm>
            <a:off x="1099194" y="5294947"/>
            <a:ext cx="5354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É importante o aluno aprender a ler a saída do erro no terminal 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então</a:t>
            </a:r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 saber procurar soluções na internet. Saber que termos usar</a:t>
            </a:r>
            <a:r>
              <a:rPr lang="pt-BR" b="0" i="0" noProof="0" dirty="0">
                <a:solidFill>
                  <a:srgbClr val="090A1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 qual solução confiar é uma técnica de programadores experientes.</a:t>
            </a:r>
            <a:endParaRPr lang="pt-BR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43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3919537" cy="4724399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Ubuntu 22.04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ROS 2 </a:t>
            </a:r>
            <a:r>
              <a:rPr lang="pt-BR" noProof="0" dirty="0" err="1"/>
              <a:t>Humble</a:t>
            </a:r>
            <a:endParaRPr lang="pt-BR" noProof="0" dirty="0"/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Python</a:t>
            </a:r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r>
              <a:rPr lang="pt-BR" b="0" i="0" u="none" strike="noStrike" cap="none" spc="0" noProof="0" dirty="0"/>
              <a:t>Simulador Gazebo</a:t>
            </a:r>
            <a:endParaRPr lang="pt-BR" noProof="0" dirty="0"/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1372418811" name="Text Placeholder 3">
            <a:extLst>
              <a:ext uri="{FF2B5EF4-FFF2-40B4-BE49-F238E27FC236}">
                <a16:creationId xmlns:a16="http://schemas.microsoft.com/office/drawing/2014/main" id="{884A6649-95A8-4C69-033F-0282CD808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pic>
        <p:nvPicPr>
          <p:cNvPr id="4098" name="Picture 2" descr="ROS 2 Humble Hawksbill Release! — Open Robotics">
            <a:extLst>
              <a:ext uri="{FF2B5EF4-FFF2-40B4-BE49-F238E27FC236}">
                <a16:creationId xmlns:a16="http://schemas.microsoft.com/office/drawing/2014/main" id="{69A9F349-6D0F-FD24-419E-1840F98B9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 bwMode="auto">
          <a:xfrm>
            <a:off x="4767262" y="1485900"/>
            <a:ext cx="3919537" cy="4724399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Equipe</a:t>
            </a: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endParaRPr lang="pt-BR" noProof="0" dirty="0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Diego Pavan Soler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noProof="0" dirty="0"/>
                <a:t>Arnaldo Alves</a:t>
              </a:r>
            </a:p>
            <a:p>
              <a:pPr algn="ctr"/>
              <a:r>
                <a:rPr lang="pt-BR" sz="2000" noProof="0" dirty="0"/>
                <a:t>Viana Junior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3937480" y="146772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Rogério Cuenca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Sensores: </a:t>
            </a:r>
          </a:p>
          <a:p>
            <a:pPr lvl="1">
              <a:defRPr/>
            </a:pPr>
            <a:r>
              <a:rPr lang="pt-BR" noProof="0" dirty="0"/>
              <a:t>câmera, radar, </a:t>
            </a:r>
            <a:r>
              <a:rPr lang="pt-BR" noProof="0" dirty="0" err="1"/>
              <a:t>bumper</a:t>
            </a:r>
            <a:endParaRPr lang="pt-BR" noProof="0" dirty="0"/>
          </a:p>
          <a:p>
            <a:pPr lvl="1">
              <a:defRPr/>
            </a:pPr>
            <a:r>
              <a:rPr lang="pt-BR" noProof="0" dirty="0" err="1"/>
              <a:t>odometria</a:t>
            </a:r>
            <a:endParaRPr lang="pt-BR" noProof="0" dirty="0"/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algn="l">
              <a:lnSpc>
                <a:spcPct val="150000"/>
              </a:lnSpc>
              <a:defRPr/>
            </a:pPr>
            <a:endParaRPr lang="pt-BR" b="0" noProof="0" dirty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lang="pt-BR" noProof="0" dirty="0" err="1"/>
              <a:t>Turtlebot</a:t>
            </a:r>
            <a:r>
              <a:rPr lang="pt-BR" noProof="0" dirty="0"/>
              <a:t>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Permite testar seus programas</a:t>
            </a:r>
          </a:p>
          <a:p>
            <a:pPr>
              <a:defRPr/>
            </a:pPr>
            <a:r>
              <a:rPr lang="pt-BR" noProof="0" dirty="0"/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início da Infra do curso</a:t>
            </a:r>
          </a:p>
        </p:txBody>
      </p:sp>
      <p:sp>
        <p:nvSpPr>
          <p:cNvPr id="1820912559" name="Text Placeholder 2">
            <a:extLst>
              <a:ext uri="{FF2B5EF4-FFF2-40B4-BE49-F238E27FC236}">
                <a16:creationId xmlns:a16="http://schemas.microsoft.com/office/drawing/2014/main" id="{C4DC20B4-AC70-6C8D-5DA8-2920D8C3E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 noProof="0" dirty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Ler </a:t>
            </a:r>
            <a:r>
              <a:rPr lang="pt-BR" b="0" i="0" u="sng" strike="noStrike" cap="none" spc="0" noProof="0" dirty="0">
                <a:hlinkClick r:id="rId2" tooltip="https://insper.github.io/robotica-computacional/guias-infra/"/>
              </a:rPr>
              <a:t>https://insper.github.io/robotica-computacional/modulos/01-intro/atividades/guias-infra/</a:t>
            </a:r>
            <a:endParaRPr lang="pt-BR" b="0" noProof="0" dirty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>
              <a:spcAft>
                <a:spcPts val="600"/>
              </a:spcAft>
              <a:defRPr/>
            </a:pPr>
            <a:endParaRPr lang="pt-BR" b="0" noProof="0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E1E42F39-2CEC-385E-113F-16E1C09F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828800"/>
            <a:ext cx="3971925" cy="39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 noProof="0" dirty="0"/>
              <a:t>NORVIG, P. ; RUSSELL, S. </a:t>
            </a:r>
            <a:r>
              <a:rPr lang="pt-BR" sz="2400" b="1" noProof="0" dirty="0"/>
              <a:t>Inteligência Artificial.</a:t>
            </a:r>
            <a:r>
              <a:rPr lang="pt-BR" noProof="0" dirty="0"/>
              <a:t> 3. ed. Campus Elsevier, 2013.</a:t>
            </a:r>
          </a:p>
          <a:p>
            <a:pPr lvl="0">
              <a:defRPr/>
            </a:pPr>
            <a:r>
              <a:rPr lang="pt-BR" noProof="0" dirty="0"/>
              <a:t>SIEGWART, R. ; NOURBAKHSH, I. R. ; SCARAMUZZA, D. </a:t>
            </a:r>
            <a:r>
              <a:rPr lang="pt-BR" sz="2400" b="1" noProof="0" dirty="0" err="1"/>
              <a:t>Introduction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to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Mobile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. </a:t>
            </a:r>
            <a:r>
              <a:rPr lang="pt-BR" noProof="0" dirty="0"/>
              <a:t>2. ed. MIT Press, 2011</a:t>
            </a:r>
          </a:p>
          <a:p>
            <a:pPr lvl="0">
              <a:defRPr/>
            </a:pPr>
            <a:r>
              <a:rPr lang="pt-BR" noProof="0" dirty="0"/>
              <a:t>SZELISKI, R. </a:t>
            </a:r>
            <a:r>
              <a:rPr lang="pt-BR" sz="2400" b="1" noProof="0" dirty="0"/>
              <a:t>Computer Vision: </a:t>
            </a:r>
            <a:r>
              <a:rPr lang="pt-BR" sz="2400" b="1" noProof="0" dirty="0" err="1"/>
              <a:t>Algorithms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and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Applications</a:t>
            </a:r>
            <a:r>
              <a:rPr lang="pt-BR" noProof="0" dirty="0"/>
              <a:t>. Springer, 2011.</a:t>
            </a:r>
          </a:p>
          <a:p>
            <a:pPr lvl="0">
              <a:defRPr/>
            </a:pPr>
            <a:r>
              <a:rPr lang="pt-BR" noProof="0" dirty="0"/>
              <a:t>INGRAND, F.; GHALLAB, M. </a:t>
            </a:r>
            <a:r>
              <a:rPr lang="pt-BR" sz="2400" b="1" noProof="0" dirty="0" err="1"/>
              <a:t>Deliberation</a:t>
            </a:r>
            <a:r>
              <a:rPr lang="pt-BR" sz="2400" b="1" noProof="0" dirty="0"/>
              <a:t> for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: a </a:t>
            </a:r>
            <a:r>
              <a:rPr lang="pt-BR" sz="2400" b="1" noProof="0" dirty="0" err="1"/>
              <a:t>survey</a:t>
            </a:r>
            <a:r>
              <a:rPr lang="pt-BR" noProof="0" dirty="0"/>
              <a:t>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p. 10 – 44, 2017. Disponível em &lt; </a:t>
            </a:r>
            <a:r>
              <a:rPr lang="pt-BR" u="sng" noProof="0" dirty="0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 noProof="0" dirty="0"/>
              <a:t>  &gt;.</a:t>
            </a:r>
          </a:p>
          <a:p>
            <a:pPr>
              <a:defRPr/>
            </a:pPr>
            <a:endParaRPr lang="pt-BR" noProof="0" dirty="0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pt-BR" noProof="0" dirty="0"/>
              <a:t>KAEHLER, A. ; BRADSKI, G. Learning </a:t>
            </a:r>
            <a:r>
              <a:rPr lang="pt-BR" noProof="0" dirty="0" err="1"/>
              <a:t>OpenCV</a:t>
            </a:r>
            <a:r>
              <a:rPr lang="pt-BR" noProof="0" dirty="0"/>
              <a:t>: Computer Vision in C++ </a:t>
            </a:r>
            <a:r>
              <a:rPr lang="pt-BR" noProof="0" dirty="0" err="1"/>
              <a:t>with</a:t>
            </a:r>
            <a:r>
              <a:rPr lang="pt-BR" noProof="0" dirty="0"/>
              <a:t>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OpenCV</a:t>
            </a:r>
            <a:r>
              <a:rPr lang="pt-BR" noProof="0" dirty="0"/>
              <a:t> Library. 2. ed. O'Reilly Media, 2015</a:t>
            </a:r>
          </a:p>
          <a:p>
            <a:pPr lvl="0">
              <a:defRPr/>
            </a:pPr>
            <a:r>
              <a:rPr lang="pt-BR" noProof="0" dirty="0"/>
              <a:t>O'KANE, J. A </a:t>
            </a:r>
            <a:r>
              <a:rPr lang="pt-BR" noProof="0" dirty="0" err="1"/>
              <a:t>Gentle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ROS. </a:t>
            </a:r>
            <a:r>
              <a:rPr lang="pt-BR" noProof="0" dirty="0" err="1"/>
              <a:t>CreateSpace</a:t>
            </a:r>
            <a:r>
              <a:rPr lang="pt-BR" noProof="0" dirty="0"/>
              <a:t> </a:t>
            </a:r>
            <a:r>
              <a:rPr lang="pt-BR" noProof="0" dirty="0" err="1"/>
              <a:t>Publishing</a:t>
            </a:r>
            <a:r>
              <a:rPr lang="pt-BR" noProof="0" dirty="0"/>
              <a:t>, 2013</a:t>
            </a:r>
          </a:p>
          <a:p>
            <a:pPr lvl="0">
              <a:defRPr/>
            </a:pPr>
            <a:r>
              <a:rPr lang="pt-BR" noProof="0" dirty="0"/>
              <a:t>SCHERZ, P.; MONK, S. </a:t>
            </a:r>
            <a:r>
              <a:rPr lang="pt-BR" noProof="0" dirty="0" err="1"/>
              <a:t>Practical</a:t>
            </a:r>
            <a:r>
              <a:rPr lang="pt-BR" noProof="0" dirty="0"/>
              <a:t> </a:t>
            </a:r>
            <a:r>
              <a:rPr lang="pt-BR" noProof="0" dirty="0" err="1"/>
              <a:t>Electronics</a:t>
            </a:r>
            <a:r>
              <a:rPr lang="pt-BR" noProof="0" dirty="0"/>
              <a:t> for </a:t>
            </a:r>
            <a:r>
              <a:rPr lang="pt-BR" noProof="0" dirty="0" err="1"/>
              <a:t>Inventors</a:t>
            </a:r>
            <a:r>
              <a:rPr lang="pt-BR" noProof="0" dirty="0"/>
              <a:t>. 3. ed. McGraw-Hill, 2013</a:t>
            </a:r>
          </a:p>
          <a:p>
            <a:pPr lvl="0">
              <a:defRPr/>
            </a:pPr>
            <a:r>
              <a:rPr lang="pt-BR" noProof="0" dirty="0"/>
              <a:t>ASTRÖM, K.; MURRAY, R. Feedback Systems: </a:t>
            </a:r>
            <a:r>
              <a:rPr lang="pt-BR" noProof="0" dirty="0" err="1"/>
              <a:t>An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for </a:t>
            </a:r>
            <a:r>
              <a:rPr lang="pt-BR" noProof="0" dirty="0" err="1"/>
              <a:t>Scientists</a:t>
            </a:r>
            <a:r>
              <a:rPr lang="pt-BR" noProof="0" dirty="0"/>
              <a:t>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Engineers</a:t>
            </a:r>
            <a:r>
              <a:rPr lang="pt-BR" noProof="0" dirty="0"/>
              <a:t>.  Princeton </a:t>
            </a:r>
            <a:r>
              <a:rPr lang="pt-BR" noProof="0" dirty="0" err="1"/>
              <a:t>University</a:t>
            </a:r>
            <a:r>
              <a:rPr lang="pt-BR" noProof="0" dirty="0"/>
              <a:t> Press, 2008</a:t>
            </a:r>
          </a:p>
          <a:p>
            <a:pPr lvl="0">
              <a:defRPr/>
            </a:pPr>
            <a:r>
              <a:rPr lang="pt-BR" noProof="0" dirty="0"/>
              <a:t>THRUN, S.; BURGARD, W; FOX, D. </a:t>
            </a:r>
            <a:r>
              <a:rPr lang="pt-BR" noProof="0" dirty="0" err="1"/>
              <a:t>Probabilistic</a:t>
            </a:r>
            <a:r>
              <a:rPr lang="pt-BR" noProof="0" dirty="0"/>
              <a:t> </a:t>
            </a:r>
            <a:r>
              <a:rPr lang="pt-BR" noProof="0" dirty="0" err="1"/>
              <a:t>Robotics</a:t>
            </a:r>
            <a:r>
              <a:rPr lang="pt-BR" noProof="0" dirty="0"/>
              <a:t>. MIT Press, 2006.</a:t>
            </a:r>
          </a:p>
          <a:p>
            <a:pPr lvl="0">
              <a:defRPr/>
            </a:pPr>
            <a:r>
              <a:rPr lang="pt-BR" noProof="0" dirty="0"/>
              <a:t>TENORTH, M.; BEETZ, M.  </a:t>
            </a:r>
            <a:r>
              <a:rPr lang="pt-BR" noProof="0" dirty="0" err="1"/>
              <a:t>Representations</a:t>
            </a:r>
            <a:r>
              <a:rPr lang="pt-BR" noProof="0" dirty="0"/>
              <a:t> for 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knowledge</a:t>
            </a:r>
            <a:r>
              <a:rPr lang="pt-BR" noProof="0" dirty="0"/>
              <a:t> in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KnowRob</a:t>
            </a:r>
            <a:r>
              <a:rPr lang="pt-BR" noProof="0" dirty="0"/>
              <a:t> framework.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 151-169, 2017.  Disponível em &lt; http://www.sciencedirect.com/science/article/pii/S0004370215000843 &gt;. </a:t>
            </a:r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4363508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6291039" cy="472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No geral: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SEG 16:30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TER/QUI 16:30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Atendimento: SEG</a:t>
            </a:r>
            <a:r>
              <a:rPr lang="pt-BR" sz="1400" noProof="0" dirty="0"/>
              <a:t> </a:t>
            </a:r>
            <a:r>
              <a:rPr lang="pt-BR" sz="1400" dirty="0"/>
              <a:t>9</a:t>
            </a:r>
            <a:r>
              <a:rPr lang="pt-BR" sz="1400" noProof="0" dirty="0"/>
              <a:t>:45 – 11:15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noProof="0" dirty="0">
                <a:hlinkClick r:id="rId2" tooltip="https://insper.github.io/robotica-computacional"/>
              </a:rPr>
              <a:t>https://insper.github.io/robotica-computacional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Escolha de turma (até hoje às 18:30):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noProof="0" dirty="0">
                <a:hlinkClick r:id="rId3" tooltip="https://forms.office.com/r/UQqCkDbWvy"/>
              </a:rPr>
              <a:t>https://forms.office.com/r/RWAW8rJyiU</a:t>
            </a:r>
            <a:endParaRPr lang="pt-BR" sz="1400" noProof="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Formulário de Escolha de Turma</a:t>
            </a:r>
          </a:p>
        </p:txBody>
      </p:sp>
      <p:pic>
        <p:nvPicPr>
          <p:cNvPr id="6" name="Imagem 5" descr="Código QR&#10;&#10;O conteúdo gerado por IA pode estar incorreto.">
            <a:extLst>
              <a:ext uri="{FF2B5EF4-FFF2-40B4-BE49-F238E27FC236}">
                <a16:creationId xmlns:a16="http://schemas.microsoft.com/office/drawing/2014/main" id="{25C207FF-0A6A-CC51-43A2-527A21EE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41817334-534B-1248-9BBD-24D7C81C24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Comportamento autônomo</a:t>
            </a:r>
          </a:p>
        </p:txBody>
      </p:sp>
      <p:pic>
        <p:nvPicPr>
          <p:cNvPr id="4" name="Imagem 3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4AEC7DD-2857-989E-7360-A96D4FAD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2007" name="Text Placeholder 3">
            <a:extLst>
              <a:ext uri="{FF2B5EF4-FFF2-40B4-BE49-F238E27FC236}">
                <a16:creationId xmlns:a16="http://schemas.microsoft.com/office/drawing/2014/main" id="{872DB239-A1EC-3D26-BBE3-9B1F88F01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pt-BR" noProof="0" dirty="0"/>
              <a:t>O que é preciso para montar um carro autônomo?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482300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7439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</TotalTime>
  <Words>1107</Words>
  <Application>Microsoft Office PowerPoint</Application>
  <DocSecurity>0</DocSecurity>
  <PresentationFormat>Apresentação na tela (4:3)</PresentationFormat>
  <Paragraphs>198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Calibri</vt:lpstr>
      <vt:lpstr>Verdana</vt:lpstr>
      <vt:lpstr>Personalizar design</vt:lpstr>
      <vt:lpstr>Apresentação do PowerPoint</vt:lpstr>
      <vt:lpstr>Equipe      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Aplicações de ROS 2</vt:lpstr>
      <vt:lpstr>Robótica Computacional</vt:lpstr>
      <vt:lpstr>Visão Geral do Semestre</vt:lpstr>
      <vt:lpstr>Papel de Robótica no Curso</vt:lpstr>
      <vt:lpstr>Atividades</vt:lpstr>
      <vt:lpstr>Avaliações</vt:lpstr>
      <vt:lpstr>Buscando Ajuda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Pavan Soler</cp:lastModifiedBy>
  <cp:revision>372</cp:revision>
  <dcterms:created xsi:type="dcterms:W3CDTF">2014-04-17T20:05:08Z</dcterms:created>
  <dcterms:modified xsi:type="dcterms:W3CDTF">2026-01-30T13:56:57Z</dcterms:modified>
  <cp:category/>
  <dc:identifier/>
  <cp:contentStatus/>
  <dc:language/>
  <cp:version/>
</cp:coreProperties>
</file>